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5126-2E7A-48C2-AB03-51F6D0861885}" type="datetimeFigureOut">
              <a:rPr lang="zh-HK" altLang="en-US" smtClean="0"/>
              <a:t>2/11/2016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5742-311F-40C6-8A02-942E0A664B8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11683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5126-2E7A-48C2-AB03-51F6D0861885}" type="datetimeFigureOut">
              <a:rPr lang="zh-HK" altLang="en-US" smtClean="0"/>
              <a:t>2/11/2016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5742-311F-40C6-8A02-942E0A664B8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2301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5126-2E7A-48C2-AB03-51F6D0861885}" type="datetimeFigureOut">
              <a:rPr lang="zh-HK" altLang="en-US" smtClean="0"/>
              <a:t>2/11/2016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5742-311F-40C6-8A02-942E0A664B8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47664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5126-2E7A-48C2-AB03-51F6D0861885}" type="datetimeFigureOut">
              <a:rPr lang="zh-HK" altLang="en-US" smtClean="0"/>
              <a:t>2/11/2016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5742-311F-40C6-8A02-942E0A664B8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44973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5126-2E7A-48C2-AB03-51F6D0861885}" type="datetimeFigureOut">
              <a:rPr lang="zh-HK" altLang="en-US" smtClean="0"/>
              <a:t>2/11/2016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5742-311F-40C6-8A02-942E0A664B8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55396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5126-2E7A-48C2-AB03-51F6D0861885}" type="datetimeFigureOut">
              <a:rPr lang="zh-HK" altLang="en-US" smtClean="0"/>
              <a:t>2/11/2016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5742-311F-40C6-8A02-942E0A664B8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53822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5126-2E7A-48C2-AB03-51F6D0861885}" type="datetimeFigureOut">
              <a:rPr lang="zh-HK" altLang="en-US" smtClean="0"/>
              <a:t>2/11/2016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5742-311F-40C6-8A02-942E0A664B8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7998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5126-2E7A-48C2-AB03-51F6D0861885}" type="datetimeFigureOut">
              <a:rPr lang="zh-HK" altLang="en-US" smtClean="0"/>
              <a:t>2/11/2016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5742-311F-40C6-8A02-942E0A664B8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59864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5126-2E7A-48C2-AB03-51F6D0861885}" type="datetimeFigureOut">
              <a:rPr lang="zh-HK" altLang="en-US" smtClean="0"/>
              <a:t>2/11/2016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5742-311F-40C6-8A02-942E0A664B8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19458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5126-2E7A-48C2-AB03-51F6D0861885}" type="datetimeFigureOut">
              <a:rPr lang="zh-HK" altLang="en-US" smtClean="0"/>
              <a:t>2/11/2016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5742-311F-40C6-8A02-942E0A664B8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45717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5126-2E7A-48C2-AB03-51F6D0861885}" type="datetimeFigureOut">
              <a:rPr lang="zh-HK" altLang="en-US" smtClean="0"/>
              <a:t>2/11/2016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5742-311F-40C6-8A02-942E0A664B8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58747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B5126-2E7A-48C2-AB03-51F6D0861885}" type="datetimeFigureOut">
              <a:rPr lang="zh-HK" altLang="en-US" smtClean="0"/>
              <a:t>2/11/2016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65742-311F-40C6-8A02-942E0A664B8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39699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radiopaedia.org/cases/ovarian-hyperstimulation-syndrome-ohss-grade-5-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OSCE Answer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HK" dirty="0" smtClean="0"/>
              <a:t>11/2016 PWH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80380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Question 2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53 years old cleaner worker complained of right </a:t>
            </a:r>
            <a:r>
              <a:rPr lang="en-US" altLang="zh-HK" dirty="0">
                <a:solidFill>
                  <a:srgbClr val="FF0000"/>
                </a:solidFill>
              </a:rPr>
              <a:t>intense deep burning hand pain </a:t>
            </a:r>
            <a:r>
              <a:rPr lang="en-US" altLang="zh-HK" dirty="0"/>
              <a:t>at the midnight. </a:t>
            </a:r>
            <a:endParaRPr lang="en-US" altLang="zh-HK" dirty="0" smtClean="0"/>
          </a:p>
          <a:p>
            <a:r>
              <a:rPr lang="en-US" altLang="zh-HK" dirty="0" smtClean="0"/>
              <a:t>He </a:t>
            </a:r>
            <a:r>
              <a:rPr lang="en-US" altLang="zh-HK" dirty="0"/>
              <a:t>cleaned the swimming pool in the morning. The patient is fully conscious with stable vital sign. </a:t>
            </a:r>
            <a:endParaRPr lang="zh-TW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81349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dirty="0"/>
              <a:t>Describe the picture </a:t>
            </a:r>
            <a:endParaRPr lang="zh-TW" altLang="zh-HK" dirty="0"/>
          </a:p>
          <a:p>
            <a:pPr lvl="1"/>
            <a:r>
              <a:rPr lang="en-US" altLang="zh-HK" dirty="0"/>
              <a:t>A white discoloration with mild erythema and minimal edema </a:t>
            </a:r>
            <a:endParaRPr lang="zh-TW" altLang="zh-HK" dirty="0"/>
          </a:p>
          <a:p>
            <a:pPr lvl="1"/>
            <a:r>
              <a:rPr lang="en-US" altLang="zh-HK" dirty="0"/>
              <a:t>Bluish discoloration over the nail </a:t>
            </a:r>
            <a:endParaRPr lang="zh-TW" altLang="zh-HK" dirty="0"/>
          </a:p>
          <a:p>
            <a:pPr lvl="1"/>
            <a:r>
              <a:rPr lang="en-US" altLang="zh-HK" dirty="0"/>
              <a:t>No ulceration / necrosis </a:t>
            </a:r>
            <a:endParaRPr lang="zh-TW" altLang="zh-HK" dirty="0"/>
          </a:p>
          <a:p>
            <a:endParaRPr lang="zh-TW" altLang="zh-HK" dirty="0"/>
          </a:p>
          <a:p>
            <a:r>
              <a:rPr lang="en-US" altLang="zh-HK" dirty="0"/>
              <a:t>What is the suspected culprit?  </a:t>
            </a:r>
            <a:endParaRPr lang="zh-TW" altLang="zh-HK" dirty="0"/>
          </a:p>
          <a:p>
            <a:pPr lvl="1"/>
            <a:r>
              <a:rPr lang="en-US" altLang="zh-HK" dirty="0"/>
              <a:t>hydrofluoric acid </a:t>
            </a:r>
            <a:endParaRPr lang="zh-TW" altLang="zh-HK" dirty="0"/>
          </a:p>
          <a:p>
            <a:endParaRPr lang="zh-HK" altLang="en-US" b="1" dirty="0"/>
          </a:p>
        </p:txBody>
      </p:sp>
    </p:spTree>
    <p:extLst>
      <p:ext uri="{BB962C8B-B14F-4D97-AF65-F5344CB8AC3E}">
        <p14:creationId xmlns:p14="http://schemas.microsoft.com/office/powerpoint/2010/main" val="315898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 smtClean="0"/>
              <a:t>What is the mechanism of the injury?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HK" dirty="0" smtClean="0"/>
              <a:t>At </a:t>
            </a:r>
            <a:r>
              <a:rPr lang="en-US" altLang="zh-HK" dirty="0"/>
              <a:t>concentrations &gt;50%, HF acidity increases dramatically and it then behaves like a strong acid</a:t>
            </a:r>
            <a:endParaRPr lang="zh-TW" altLang="zh-HK" dirty="0"/>
          </a:p>
          <a:p>
            <a:r>
              <a:rPr lang="en-US" altLang="zh-HK" dirty="0"/>
              <a:t>more significant mechanism of tissue destruction is caused by fluoride ions. </a:t>
            </a:r>
            <a:endParaRPr lang="zh-TW" altLang="zh-HK" dirty="0"/>
          </a:p>
          <a:p>
            <a:r>
              <a:rPr lang="en-US" altLang="zh-HK" dirty="0"/>
              <a:t>as the most electronegative element on the periodic table, free fluoride ions (F</a:t>
            </a:r>
            <a:r>
              <a:rPr lang="en-US" altLang="zh-HK" baseline="30000" dirty="0"/>
              <a:t>-</a:t>
            </a:r>
            <a:r>
              <a:rPr lang="en-US" altLang="zh-HK" dirty="0"/>
              <a:t>) avidly bind available </a:t>
            </a:r>
            <a:r>
              <a:rPr lang="en-US" altLang="zh-HK" dirty="0" err="1"/>
              <a:t>cations</a:t>
            </a:r>
            <a:r>
              <a:rPr lang="en-US" altLang="zh-HK" dirty="0"/>
              <a:t>, the most physiologically important being calcium and magnesium</a:t>
            </a:r>
            <a:endParaRPr lang="zh-TW" altLang="zh-HK" dirty="0"/>
          </a:p>
          <a:p>
            <a:r>
              <a:rPr lang="en-US" altLang="zh-HK" dirty="0" smtClean="0"/>
              <a:t>localized </a:t>
            </a:r>
            <a:r>
              <a:rPr lang="en-US" altLang="zh-HK" dirty="0"/>
              <a:t>hyperkalemia, neuronal </a:t>
            </a:r>
            <a:r>
              <a:rPr lang="en-US" altLang="zh-HK" i="1" dirty="0"/>
              <a:t>depolarization</a:t>
            </a:r>
            <a:r>
              <a:rPr lang="en-US" altLang="zh-HK" dirty="0"/>
              <a:t> and intense pain</a:t>
            </a:r>
            <a:endParaRPr lang="zh-TW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0018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796654" cy="5721369"/>
          </a:xfrm>
        </p:spPr>
      </p:pic>
    </p:spTree>
    <p:extLst>
      <p:ext uri="{BB962C8B-B14F-4D97-AF65-F5344CB8AC3E}">
        <p14:creationId xmlns:p14="http://schemas.microsoft.com/office/powerpoint/2010/main" val="1673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 smtClean="0"/>
              <a:t>What are the life threatening complications? 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HK" dirty="0" smtClean="0"/>
              <a:t>cardiac </a:t>
            </a:r>
            <a:r>
              <a:rPr lang="en-US" altLang="zh-HK" dirty="0"/>
              <a:t>arrhythmias due to mainly hypocalcemia – but also </a:t>
            </a:r>
            <a:r>
              <a:rPr lang="en-US" altLang="zh-HK" dirty="0" err="1"/>
              <a:t>hypomagnesemia</a:t>
            </a:r>
            <a:r>
              <a:rPr lang="en-US" altLang="zh-HK" dirty="0"/>
              <a:t>, acidosis, fluorosis and hyperkalemia</a:t>
            </a:r>
            <a:endParaRPr lang="zh-TW" altLang="zh-HK" dirty="0"/>
          </a:p>
          <a:p>
            <a:pPr lvl="1"/>
            <a:r>
              <a:rPr lang="en-US" altLang="zh-HK" dirty="0"/>
              <a:t>ECG – prolonged </a:t>
            </a:r>
            <a:r>
              <a:rPr lang="en-US" altLang="zh-HK" dirty="0" err="1"/>
              <a:t>QTc</a:t>
            </a:r>
            <a:endParaRPr lang="zh-TW" altLang="zh-HK" dirty="0"/>
          </a:p>
          <a:p>
            <a:pPr marL="0" indent="0">
              <a:buNone/>
            </a:pPr>
            <a:endParaRPr lang="zh-TW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76025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 smtClean="0"/>
              <a:t>What are the treatment options? </a:t>
            </a:r>
            <a:br>
              <a:rPr lang="en-US" altLang="zh-HK" dirty="0" smtClean="0"/>
            </a:b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HK" dirty="0" smtClean="0"/>
              <a:t>ABC </a:t>
            </a:r>
          </a:p>
          <a:p>
            <a:r>
              <a:rPr lang="en-US" altLang="zh-HK" dirty="0" smtClean="0"/>
              <a:t>Treat life-threatening arrhythmia IV calcium gluconate, </a:t>
            </a:r>
            <a:r>
              <a:rPr lang="en-US" altLang="zh-HK" dirty="0" smtClean="0"/>
              <a:t>correction </a:t>
            </a:r>
            <a:r>
              <a:rPr lang="en-US" altLang="zh-HK" dirty="0" smtClean="0"/>
              <a:t>of </a:t>
            </a:r>
            <a:r>
              <a:rPr lang="en-US" altLang="zh-HK" smtClean="0"/>
              <a:t>hyperkalaemia</a:t>
            </a:r>
            <a:r>
              <a:rPr lang="en-US" altLang="zh-HK" dirty="0" smtClean="0"/>
              <a:t>  </a:t>
            </a:r>
            <a:endParaRPr lang="en-US" altLang="zh-HK" dirty="0" smtClean="0"/>
          </a:p>
          <a:p>
            <a:endParaRPr lang="en-US" altLang="zh-HK" dirty="0"/>
          </a:p>
          <a:p>
            <a:r>
              <a:rPr lang="en-US" altLang="zh-HK" dirty="0" smtClean="0"/>
              <a:t>Local injury </a:t>
            </a:r>
          </a:p>
          <a:p>
            <a:pPr lvl="1"/>
            <a:r>
              <a:rPr lang="en-US" altLang="zh-HK" dirty="0" smtClean="0"/>
              <a:t>Topic calcium gel</a:t>
            </a:r>
          </a:p>
          <a:p>
            <a:pPr lvl="1"/>
            <a:r>
              <a:rPr lang="en-US" altLang="zh-HK" dirty="0" smtClean="0"/>
              <a:t>Intradermal/Subcutaneous injection calcium gluconate </a:t>
            </a:r>
          </a:p>
          <a:p>
            <a:pPr lvl="1"/>
            <a:r>
              <a:rPr lang="en-US" altLang="zh-HK" dirty="0" smtClean="0"/>
              <a:t>Localized intravenous calcium administration (Bier block)</a:t>
            </a:r>
          </a:p>
          <a:p>
            <a:pPr lvl="1"/>
            <a:r>
              <a:rPr lang="en-US" altLang="zh-HK" dirty="0" smtClean="0"/>
              <a:t>Intra-arterial calcium gluconate 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9287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Question 3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HK" dirty="0"/>
              <a:t> </a:t>
            </a:r>
            <a:r>
              <a:rPr lang="en-US" altLang="zh-HK" dirty="0" smtClean="0"/>
              <a:t>45 year old man was bitten by a snake at home 30 minutes ago. He came to A&amp;E with the snake.</a:t>
            </a:r>
            <a:endParaRPr lang="zh-TW" altLang="zh-HK" dirty="0" smtClean="0"/>
          </a:p>
          <a:p>
            <a:r>
              <a:rPr lang="en-US" altLang="zh-HK" dirty="0" smtClean="0"/>
              <a:t>Blood </a:t>
            </a:r>
            <a:r>
              <a:rPr lang="en-US" altLang="zh-HK" dirty="0"/>
              <a:t>pressure was 145/85, Pulse was 90bpm, SpO</a:t>
            </a:r>
            <a:r>
              <a:rPr lang="en-US" altLang="zh-HK" baseline="-25000" dirty="0"/>
              <a:t>2</a:t>
            </a:r>
            <a:r>
              <a:rPr lang="en-US" altLang="zh-HK" dirty="0"/>
              <a:t> was 99%. RR was 16.</a:t>
            </a:r>
            <a:endParaRPr lang="zh-TW" altLang="zh-HK" dirty="0"/>
          </a:p>
          <a:p>
            <a:endParaRPr lang="zh-TW" altLang="zh-HK" dirty="0"/>
          </a:p>
          <a:p>
            <a:r>
              <a:rPr lang="en-US" altLang="zh-HK" dirty="0"/>
              <a:t>On examination, the patient was not in distress. There was fang mark over the right hand. </a:t>
            </a:r>
            <a:endParaRPr lang="zh-TW" altLang="zh-HK" dirty="0"/>
          </a:p>
          <a:p>
            <a:r>
              <a:rPr lang="en-US" altLang="zh-HK" dirty="0"/>
              <a:t>There was no gross swelling / bruising.</a:t>
            </a:r>
            <a:endParaRPr lang="zh-TW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1916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3992"/>
            <a:ext cx="4320480" cy="5765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 smtClean="0"/>
              <a:t>Describe the snake.  What is the common name of this snake?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HK" dirty="0" smtClean="0"/>
              <a:t>alternating </a:t>
            </a:r>
            <a:r>
              <a:rPr lang="en-US" altLang="zh-HK" dirty="0"/>
              <a:t>black and white </a:t>
            </a:r>
            <a:r>
              <a:rPr lang="en-US" altLang="zh-HK" dirty="0" err="1"/>
              <a:t>crossbands</a:t>
            </a:r>
            <a:r>
              <a:rPr lang="en-US" altLang="zh-HK" dirty="0"/>
              <a:t>, black bands being wider</a:t>
            </a:r>
            <a:endParaRPr lang="zh-TW" altLang="zh-HK" dirty="0"/>
          </a:p>
          <a:p>
            <a:pPr lvl="0"/>
            <a:r>
              <a:rPr lang="en-US" altLang="zh-HK" dirty="0"/>
              <a:t>Triangular body</a:t>
            </a:r>
            <a:endParaRPr lang="zh-TW" altLang="zh-HK" dirty="0"/>
          </a:p>
          <a:p>
            <a:pPr lvl="0"/>
            <a:r>
              <a:rPr lang="en-US" altLang="zh-HK" dirty="0"/>
              <a:t>Short, thin tail tapering towards the </a:t>
            </a:r>
            <a:r>
              <a:rPr lang="en-US" altLang="zh-HK" dirty="0" smtClean="0"/>
              <a:t>end</a:t>
            </a:r>
          </a:p>
          <a:p>
            <a:pPr marL="0" lvl="0" indent="0">
              <a:buNone/>
            </a:pPr>
            <a:endParaRPr lang="zh-TW" altLang="zh-HK" dirty="0"/>
          </a:p>
          <a:p>
            <a:pPr lvl="0"/>
            <a:r>
              <a:rPr lang="en-US" altLang="zh-HK" dirty="0" err="1" smtClean="0"/>
              <a:t>Bungarus</a:t>
            </a:r>
            <a:r>
              <a:rPr lang="en-US" altLang="zh-HK" dirty="0" smtClean="0"/>
              <a:t> </a:t>
            </a:r>
            <a:r>
              <a:rPr lang="en-US" altLang="zh-HK" dirty="0" err="1" smtClean="0"/>
              <a:t>multicinctus</a:t>
            </a:r>
            <a:endParaRPr lang="en-US" altLang="zh-HK" dirty="0" smtClean="0"/>
          </a:p>
          <a:p>
            <a:pPr lvl="1"/>
            <a:r>
              <a:rPr lang="en-US" altLang="zh-HK" dirty="0" smtClean="0"/>
              <a:t>Common </a:t>
            </a:r>
            <a:r>
              <a:rPr lang="en-US" altLang="zh-HK" dirty="0"/>
              <a:t>name: </a:t>
            </a:r>
            <a:endParaRPr lang="zh-TW" altLang="zh-HK" dirty="0"/>
          </a:p>
          <a:p>
            <a:pPr lvl="1"/>
            <a:r>
              <a:rPr lang="en-US" altLang="zh-HK" dirty="0"/>
              <a:t>Many banded krait, Narrow banded krait, </a:t>
            </a:r>
            <a:r>
              <a:rPr lang="zh-TW" altLang="zh-HK" dirty="0"/>
              <a:t>銀腳帶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52046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 smtClean="0"/>
              <a:t>What kind of toxicity would you anticipate?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HK" dirty="0" err="1" smtClean="0"/>
              <a:t>Bungarotoxins</a:t>
            </a:r>
            <a:endParaRPr lang="en-US" altLang="zh-HK" dirty="0" smtClean="0"/>
          </a:p>
          <a:p>
            <a:pPr lvl="1"/>
            <a:r>
              <a:rPr lang="el-GR" altLang="zh-HK" dirty="0" smtClean="0"/>
              <a:t>α-</a:t>
            </a:r>
            <a:r>
              <a:rPr lang="en-US" altLang="zh-HK" dirty="0" err="1" smtClean="0"/>
              <a:t>Bungarotoxin</a:t>
            </a:r>
            <a:endParaRPr lang="en-US" altLang="zh-HK" dirty="0" smtClean="0"/>
          </a:p>
          <a:p>
            <a:pPr lvl="1"/>
            <a:r>
              <a:rPr lang="el-GR" altLang="zh-HK" dirty="0" smtClean="0"/>
              <a:t>β-</a:t>
            </a:r>
            <a:r>
              <a:rPr lang="en-US" altLang="zh-HK" dirty="0" err="1" smtClean="0"/>
              <a:t>Bungarotoxin</a:t>
            </a:r>
            <a:endParaRPr lang="en-US" altLang="zh-HK" dirty="0" smtClean="0"/>
          </a:p>
          <a:p>
            <a:pPr lvl="1"/>
            <a:r>
              <a:rPr lang="el-GR" altLang="zh-HK" dirty="0" smtClean="0"/>
              <a:t>γ-</a:t>
            </a:r>
            <a:r>
              <a:rPr lang="en-US" altLang="zh-HK" dirty="0" err="1" smtClean="0"/>
              <a:t>Bungarotoxin</a:t>
            </a:r>
            <a:endParaRPr lang="en-US" altLang="zh-HK" dirty="0" smtClean="0"/>
          </a:p>
          <a:p>
            <a:pPr lvl="1"/>
            <a:r>
              <a:rPr lang="en-US" altLang="zh-HK" dirty="0" smtClean="0"/>
              <a:t>k-</a:t>
            </a:r>
            <a:r>
              <a:rPr lang="en-US" altLang="zh-HK" dirty="0" err="1" smtClean="0"/>
              <a:t>Bungarotoxin</a:t>
            </a:r>
            <a:endParaRPr lang="en-US" altLang="zh-HK" dirty="0" smtClean="0"/>
          </a:p>
          <a:p>
            <a:pPr lvl="1"/>
            <a:endParaRPr lang="zh-TW" altLang="zh-HK" dirty="0"/>
          </a:p>
          <a:p>
            <a:r>
              <a:rPr lang="en-US" altLang="zh-HK" dirty="0"/>
              <a:t>Act at the </a:t>
            </a:r>
            <a:r>
              <a:rPr lang="en-US" altLang="zh-HK" dirty="0" smtClean="0"/>
              <a:t>NMJ (both pre-</a:t>
            </a:r>
            <a:r>
              <a:rPr lang="en-US" altLang="zh-HK" dirty="0" err="1" smtClean="0"/>
              <a:t>synatic</a:t>
            </a:r>
            <a:r>
              <a:rPr lang="en-US" altLang="zh-HK" dirty="0" smtClean="0"/>
              <a:t> and post </a:t>
            </a:r>
            <a:r>
              <a:rPr lang="en-US" altLang="zh-HK" dirty="0" err="1" smtClean="0"/>
              <a:t>synatic</a:t>
            </a:r>
            <a:r>
              <a:rPr lang="en-US" altLang="zh-HK" dirty="0"/>
              <a:t>)</a:t>
            </a:r>
            <a:endParaRPr lang="zh-TW" altLang="zh-HK" dirty="0"/>
          </a:p>
          <a:p>
            <a:r>
              <a:rPr lang="en-US" altLang="zh-HK" dirty="0"/>
              <a:t>Neurotoxicity, respiratory paralysis </a:t>
            </a:r>
            <a:endParaRPr lang="zh-TW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20997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Question 1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49 years old gentleman presented with low back pain for 6 months. He has no history of injury. He denied urinary and gastro-intestinal symptoms. </a:t>
            </a:r>
            <a:endParaRPr lang="en-US" altLang="zh-HK" dirty="0" smtClean="0"/>
          </a:p>
          <a:p>
            <a:r>
              <a:rPr lang="en-US" altLang="zh-HK" dirty="0" smtClean="0"/>
              <a:t>X-ray </a:t>
            </a:r>
            <a:r>
              <a:rPr lang="en-US" altLang="zh-HK" dirty="0"/>
              <a:t>LS spine was performed</a:t>
            </a:r>
            <a:endParaRPr lang="zh-TW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4304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HK" sz="3200" dirty="0" smtClean="0"/>
              <a:t>List 2 initial symptoms / physical signs that you will look for, in order to watch out for deterioration?</a:t>
            </a:r>
            <a:endParaRPr lang="zh-HK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844824"/>
            <a:ext cx="8291264" cy="3849291"/>
          </a:xfrm>
        </p:spPr>
        <p:txBody>
          <a:bodyPr/>
          <a:lstStyle/>
          <a:p>
            <a:r>
              <a:rPr lang="en-US" altLang="zh-HK" dirty="0" smtClean="0"/>
              <a:t>Ptosis</a:t>
            </a:r>
            <a:endParaRPr lang="zh-TW" altLang="zh-HK" dirty="0"/>
          </a:p>
          <a:p>
            <a:r>
              <a:rPr lang="en-US" altLang="zh-HK" dirty="0"/>
              <a:t>Diplopia, </a:t>
            </a:r>
            <a:r>
              <a:rPr lang="en-US" altLang="zh-HK" dirty="0" err="1"/>
              <a:t>opthalmoplegia</a:t>
            </a:r>
            <a:r>
              <a:rPr lang="en-US" altLang="zh-HK" dirty="0"/>
              <a:t> </a:t>
            </a:r>
            <a:endParaRPr lang="zh-TW" altLang="zh-HK" dirty="0"/>
          </a:p>
          <a:p>
            <a:r>
              <a:rPr lang="en-US" altLang="zh-HK" dirty="0"/>
              <a:t>Peak flow rate, vital capacity </a:t>
            </a:r>
            <a:endParaRPr lang="zh-TW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3763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HK" sz="2800" dirty="0"/>
              <a:t>What </a:t>
            </a:r>
            <a:r>
              <a:rPr lang="en-US" altLang="zh-HK" sz="2800" dirty="0" err="1"/>
              <a:t>antivenom</a:t>
            </a:r>
            <a:r>
              <a:rPr lang="en-US" altLang="zh-HK" sz="2800" dirty="0"/>
              <a:t> will you consider? Will you consider give anti-venom if the patient does not have any symptom? Why ? </a:t>
            </a:r>
            <a:endParaRPr lang="zh-HK" altLang="en-US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7538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15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HK" dirty="0"/>
              <a:t>Consider prophylactic administration of 2 vials of </a:t>
            </a:r>
            <a:r>
              <a:rPr lang="en-US" altLang="zh-HK" dirty="0" err="1"/>
              <a:t>antivenom</a:t>
            </a:r>
            <a:r>
              <a:rPr lang="en-US" altLang="zh-HK" dirty="0"/>
              <a:t>, repeated dose of </a:t>
            </a:r>
            <a:r>
              <a:rPr lang="en-US" altLang="zh-HK" dirty="0" err="1"/>
              <a:t>antivenoms</a:t>
            </a:r>
            <a:r>
              <a:rPr lang="en-US" altLang="zh-HK" dirty="0"/>
              <a:t> may be needed if neurotoxic sign developed </a:t>
            </a:r>
            <a:endParaRPr lang="zh-TW" altLang="zh-HK" dirty="0"/>
          </a:p>
          <a:p>
            <a:endParaRPr lang="en-US" altLang="zh-HK" b="1" dirty="0" smtClean="0"/>
          </a:p>
          <a:p>
            <a:r>
              <a:rPr lang="en-US" altLang="zh-HK" b="1" dirty="0" smtClean="0"/>
              <a:t>Early </a:t>
            </a:r>
            <a:r>
              <a:rPr lang="en-US" altLang="zh-HK" b="1" dirty="0"/>
              <a:t>administration </a:t>
            </a:r>
            <a:r>
              <a:rPr lang="en-US" altLang="zh-HK" dirty="0"/>
              <a:t>is critical for success</a:t>
            </a:r>
            <a:endParaRPr lang="zh-TW" altLang="zh-HK" dirty="0"/>
          </a:p>
          <a:p>
            <a:r>
              <a:rPr lang="en-US" altLang="zh-HK" dirty="0" err="1"/>
              <a:t>Antivenom</a:t>
            </a:r>
            <a:r>
              <a:rPr lang="en-US" altLang="zh-HK" dirty="0"/>
              <a:t> cannot </a:t>
            </a:r>
            <a:r>
              <a:rPr lang="en-US" altLang="zh-HK" dirty="0" err="1"/>
              <a:t>neutralise</a:t>
            </a:r>
            <a:r>
              <a:rPr lang="en-US" altLang="zh-HK" dirty="0"/>
              <a:t> bound venom, and can be effective only if given early enough to </a:t>
            </a:r>
            <a:r>
              <a:rPr lang="en-US" altLang="zh-HK" dirty="0" err="1"/>
              <a:t>neutralise</a:t>
            </a:r>
            <a:r>
              <a:rPr lang="en-US" altLang="zh-HK" dirty="0"/>
              <a:t> circulating venom before it binds to target sites</a:t>
            </a:r>
            <a:endParaRPr lang="zh-TW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1523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HK" sz="3200" dirty="0" smtClean="0"/>
              <a:t>List 1 important complication in giving the treatment you suggested? Suggest 2 pretreatments to reduce the risk of such complication</a:t>
            </a:r>
            <a:endParaRPr lang="zh-HK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2204864"/>
            <a:ext cx="8291264" cy="3921299"/>
          </a:xfrm>
        </p:spPr>
        <p:txBody>
          <a:bodyPr/>
          <a:lstStyle/>
          <a:p>
            <a:r>
              <a:rPr lang="en-US" altLang="zh-HK" dirty="0" smtClean="0"/>
              <a:t>Anaphylaxis</a:t>
            </a:r>
            <a:r>
              <a:rPr lang="en-US" altLang="zh-HK" dirty="0"/>
              <a:t>, allergic reaction</a:t>
            </a:r>
            <a:endParaRPr lang="zh-TW" altLang="zh-HK" dirty="0"/>
          </a:p>
          <a:p>
            <a:r>
              <a:rPr lang="en-US" altLang="zh-HK" dirty="0"/>
              <a:t>Pretreatment with </a:t>
            </a:r>
            <a:r>
              <a:rPr lang="en-US" altLang="zh-HK" dirty="0" err="1"/>
              <a:t>piriton</a:t>
            </a:r>
            <a:r>
              <a:rPr lang="en-US" altLang="zh-HK" dirty="0"/>
              <a:t> and </a:t>
            </a:r>
            <a:r>
              <a:rPr lang="en-US" altLang="zh-HK" dirty="0" smtClean="0"/>
              <a:t>hydrocortisone</a:t>
            </a:r>
          </a:p>
          <a:p>
            <a:r>
              <a:rPr lang="en-US" altLang="zh-HK" dirty="0" smtClean="0"/>
              <a:t>Standby adrenaline  </a:t>
            </a:r>
            <a:endParaRPr lang="zh-TW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2621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HK" dirty="0"/>
              <a:t>The Pharmacy told you that the treatment you suggested was not immediately available and the patient developed ptosis in A&amp;E, what medical treatment that can be helpful in order to buy time?</a:t>
            </a:r>
            <a:endParaRPr lang="zh-TW" altLang="zh-HK" dirty="0"/>
          </a:p>
          <a:p>
            <a:endParaRPr lang="zh-TW" altLang="zh-HK" dirty="0"/>
          </a:p>
          <a:p>
            <a:r>
              <a:rPr lang="en-US" altLang="zh-HK" dirty="0" err="1"/>
              <a:t>Edrophonium</a:t>
            </a:r>
            <a:r>
              <a:rPr lang="en-US" altLang="zh-HK" dirty="0"/>
              <a:t> chloride 10 mg with atropine 0.6 mg may be tried for </a:t>
            </a:r>
            <a:r>
              <a:rPr lang="en-US" altLang="zh-HK" dirty="0" err="1"/>
              <a:t>elapidae</a:t>
            </a:r>
            <a:r>
              <a:rPr lang="en-US" altLang="zh-HK" dirty="0"/>
              <a:t> venom induced paralysis </a:t>
            </a:r>
            <a:endParaRPr lang="zh-TW" altLang="zh-HK" dirty="0"/>
          </a:p>
          <a:p>
            <a:r>
              <a:rPr lang="en-US" altLang="zh-HK" dirty="0"/>
              <a:t>Neostigmine may be used if </a:t>
            </a:r>
            <a:r>
              <a:rPr lang="en-US" altLang="zh-HK" dirty="0" err="1"/>
              <a:t>edrophonium</a:t>
            </a:r>
            <a:r>
              <a:rPr lang="en-US" altLang="zh-HK" dirty="0"/>
              <a:t> is effective</a:t>
            </a:r>
            <a:endParaRPr lang="zh-TW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64123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Question 4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33 years old female, unremarkable past health, underwent IVF and had embryo transfer 10 days ago.</a:t>
            </a:r>
            <a:endParaRPr lang="zh-TW" altLang="zh-HK" dirty="0"/>
          </a:p>
          <a:p>
            <a:r>
              <a:rPr lang="en-US" altLang="zh-HK" dirty="0"/>
              <a:t>She </a:t>
            </a:r>
            <a:r>
              <a:rPr lang="en-US" altLang="zh-HK" dirty="0" err="1"/>
              <a:t>cmplained</a:t>
            </a:r>
            <a:r>
              <a:rPr lang="en-US" altLang="zh-HK" dirty="0"/>
              <a:t> of abdominal distension and SOB for 2 days. </a:t>
            </a:r>
            <a:endParaRPr lang="zh-TW" altLang="zh-HK" dirty="0"/>
          </a:p>
          <a:p>
            <a:r>
              <a:rPr lang="en-US" altLang="zh-HK" dirty="0"/>
              <a:t>Ultrasound images were obtained (Right coronal scans)</a:t>
            </a:r>
            <a:endParaRPr lang="zh-TW" altLang="zh-HK" dirty="0"/>
          </a:p>
          <a:p>
            <a:endParaRPr lang="zh-TW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8527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640" y="908721"/>
            <a:ext cx="4649576" cy="5077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13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75950"/>
            <a:ext cx="4647171" cy="507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44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Describe the ultrasound findings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HK" dirty="0" smtClean="0"/>
              <a:t>Anechoic fluid collections in Morrison's Pouch and Right </a:t>
            </a:r>
            <a:r>
              <a:rPr lang="en-US" altLang="zh-HK" dirty="0" err="1" smtClean="0"/>
              <a:t>costophrenic</a:t>
            </a:r>
            <a:r>
              <a:rPr lang="en-US" altLang="zh-HK" dirty="0" smtClean="0"/>
              <a:t> angle, suggesting ascites and pleural effusion respectively.</a:t>
            </a:r>
          </a:p>
          <a:p>
            <a:endParaRPr lang="en-US" altLang="zh-HK" dirty="0"/>
          </a:p>
          <a:p>
            <a:pPr lvl="0"/>
            <a:r>
              <a:rPr lang="en-US" altLang="zh-HK" dirty="0"/>
              <a:t>What would be the expected ultrasonic finding(s) of the ovaries in this patient?</a:t>
            </a:r>
            <a:endParaRPr lang="zh-TW" altLang="zh-HK" dirty="0"/>
          </a:p>
          <a:p>
            <a:pPr lvl="1"/>
            <a:r>
              <a:rPr lang="en-US" altLang="zh-HK" dirty="0"/>
              <a:t>Ultrasound examination will usually show ovaries 10 to 12 cm in diameter filled with multiple luteal cysts</a:t>
            </a:r>
            <a:endParaRPr lang="zh-TW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49956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/>
              <a:t>From </a:t>
            </a:r>
            <a:r>
              <a:rPr lang="en-US" altLang="zh-HK" u="sng" dirty="0" smtClean="0">
                <a:hlinkClick r:id="rId2"/>
              </a:rPr>
              <a:t>Radiopaedia.org</a:t>
            </a:r>
            <a:endParaRPr lang="zh-HK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664" y="2159202"/>
            <a:ext cx="4968671" cy="340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05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Question 1</a:t>
            </a:r>
            <a:endParaRPr lang="zh-HK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7" y="1628800"/>
            <a:ext cx="2206943" cy="43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28800"/>
            <a:ext cx="1736725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47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US" altLang="zh-HK" dirty="0"/>
              <a:t>What is the most likely diagnosis ?</a:t>
            </a:r>
            <a:endParaRPr lang="zh-TW" altLang="zh-HK" dirty="0"/>
          </a:p>
          <a:p>
            <a:pPr lvl="1"/>
            <a:r>
              <a:rPr lang="en-US" altLang="zh-HK" sz="3200" dirty="0" smtClean="0"/>
              <a:t>Ovarian </a:t>
            </a:r>
            <a:r>
              <a:rPr lang="en-US" altLang="zh-HK" sz="3200" dirty="0" err="1"/>
              <a:t>hyperstimulation</a:t>
            </a:r>
            <a:r>
              <a:rPr lang="en-US" altLang="zh-HK" sz="3200" dirty="0"/>
              <a:t> syndrome </a:t>
            </a:r>
            <a:endParaRPr lang="zh-TW" altLang="zh-HK" sz="3200" dirty="0"/>
          </a:p>
          <a:p>
            <a:r>
              <a:rPr lang="en-US" altLang="zh-HK" dirty="0"/>
              <a:t> </a:t>
            </a:r>
            <a:endParaRPr lang="zh-TW" altLang="zh-HK" dirty="0"/>
          </a:p>
          <a:p>
            <a:pPr lvl="0"/>
            <a:r>
              <a:rPr lang="en-US" altLang="zh-HK" dirty="0"/>
              <a:t>Name 3 risk factors of the disease</a:t>
            </a:r>
            <a:endParaRPr lang="zh-TW" altLang="zh-HK" dirty="0"/>
          </a:p>
          <a:p>
            <a:pPr lvl="1"/>
            <a:r>
              <a:rPr lang="en-US" altLang="zh-HK" sz="3200" dirty="0"/>
              <a:t>Several factors independently increase the risk of developing severe OHSS. These include the following:</a:t>
            </a:r>
            <a:endParaRPr lang="zh-TW" altLang="zh-HK" sz="3200" dirty="0"/>
          </a:p>
          <a:p>
            <a:pPr lvl="1"/>
            <a:r>
              <a:rPr lang="en-US" altLang="zh-HK" sz="3200" dirty="0"/>
              <a:t>Age &lt; 30 years</a:t>
            </a:r>
            <a:endParaRPr lang="zh-TW" altLang="zh-HK" sz="3200" dirty="0"/>
          </a:p>
          <a:p>
            <a:pPr lvl="1"/>
            <a:r>
              <a:rPr lang="en-US" altLang="zh-HK" sz="3200" dirty="0"/>
              <a:t>Polycystic ovaries or high basal </a:t>
            </a:r>
            <a:r>
              <a:rPr lang="en-US" altLang="zh-HK" sz="3200" dirty="0" err="1"/>
              <a:t>antral</a:t>
            </a:r>
            <a:r>
              <a:rPr lang="en-US" altLang="zh-HK" sz="3200" dirty="0"/>
              <a:t> follicle count on ultrasound</a:t>
            </a:r>
            <a:endParaRPr lang="zh-TW" altLang="zh-HK" sz="3200" dirty="0"/>
          </a:p>
          <a:p>
            <a:pPr lvl="1"/>
            <a:r>
              <a:rPr lang="en-US" altLang="zh-HK" sz="3200" dirty="0"/>
              <a:t>Rapidly rising or high serum estradiol</a:t>
            </a:r>
            <a:endParaRPr lang="zh-TW" altLang="zh-HK" sz="3200" dirty="0"/>
          </a:p>
          <a:p>
            <a:pPr lvl="1"/>
            <a:r>
              <a:rPr lang="en-US" altLang="zh-HK" sz="3200" dirty="0"/>
              <a:t>Previous history of OHSS</a:t>
            </a:r>
            <a:endParaRPr lang="zh-TW" altLang="zh-HK" sz="3200" dirty="0"/>
          </a:p>
          <a:p>
            <a:pPr lvl="1"/>
            <a:r>
              <a:rPr lang="en-US" altLang="zh-HK" sz="3200" dirty="0"/>
              <a:t>Large number of small follicles (8 to 12 mm) seen on ultrasound during ovarian stimulation</a:t>
            </a:r>
            <a:endParaRPr lang="zh-TW" altLang="zh-HK" sz="3200" dirty="0"/>
          </a:p>
          <a:p>
            <a:pPr lvl="1"/>
            <a:r>
              <a:rPr lang="en-US" altLang="zh-HK" sz="3200" dirty="0"/>
              <a:t>Use of </a:t>
            </a:r>
            <a:r>
              <a:rPr lang="en-US" altLang="zh-HK" sz="3200" dirty="0" err="1"/>
              <a:t>hCG</a:t>
            </a:r>
            <a:r>
              <a:rPr lang="en-US" altLang="zh-HK" sz="3200" dirty="0"/>
              <a:t> as opposed to progesterone for luteal phase support after IVF</a:t>
            </a:r>
            <a:endParaRPr lang="zh-TW" altLang="zh-HK" sz="3200" dirty="0"/>
          </a:p>
          <a:p>
            <a:pPr lvl="1"/>
            <a:r>
              <a:rPr lang="en-US" altLang="zh-HK" sz="3200" dirty="0"/>
              <a:t>Large number of oocytes retrieved (&gt; 20)</a:t>
            </a:r>
            <a:endParaRPr lang="zh-TW" altLang="zh-HK" sz="3200" dirty="0"/>
          </a:p>
          <a:p>
            <a:pPr lvl="1"/>
            <a:r>
              <a:rPr lang="en-US" altLang="zh-HK" sz="3200" dirty="0"/>
              <a:t>Early pregnancy</a:t>
            </a:r>
            <a:endParaRPr lang="zh-TW" altLang="zh-HK" sz="3200" dirty="0"/>
          </a:p>
          <a:p>
            <a:pPr marL="0" indent="0">
              <a:buNone/>
            </a:pPr>
            <a:endParaRPr lang="zh-TW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3121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altLang="zh-HK" dirty="0"/>
              <a:t>Can you describe the pathophysiology leading to the diagnosis you mentioned in Q3 ?</a:t>
            </a:r>
            <a:endParaRPr lang="zh-TW" altLang="zh-HK" dirty="0"/>
          </a:p>
          <a:p>
            <a:pPr lvl="1"/>
            <a:r>
              <a:rPr lang="en-US" altLang="zh-HK" dirty="0"/>
              <a:t>a systemic condition thought to result from vasoactive peptides released from the granulosa cells in </a:t>
            </a:r>
            <a:r>
              <a:rPr lang="en-US" altLang="zh-HK" dirty="0" err="1"/>
              <a:t>hyperstimulated</a:t>
            </a:r>
            <a:r>
              <a:rPr lang="en-US" altLang="zh-HK" dirty="0"/>
              <a:t> </a:t>
            </a:r>
            <a:r>
              <a:rPr lang="en-US" altLang="zh-HK" dirty="0" smtClean="0"/>
              <a:t>ovaries</a:t>
            </a:r>
            <a:endParaRPr lang="en-US" altLang="zh-HK" dirty="0"/>
          </a:p>
          <a:p>
            <a:pPr lvl="1"/>
            <a:r>
              <a:rPr lang="en-US" altLang="zh-HK" dirty="0" smtClean="0">
                <a:solidFill>
                  <a:srgbClr val="FF0000"/>
                </a:solidFill>
              </a:rPr>
              <a:t>an </a:t>
            </a:r>
            <a:r>
              <a:rPr lang="en-US" altLang="zh-HK" dirty="0">
                <a:solidFill>
                  <a:srgbClr val="FF0000"/>
                </a:solidFill>
              </a:rPr>
              <a:t>increase in capillary permeability resulting in a fluid shift from the intravascular space to third space </a:t>
            </a:r>
            <a:r>
              <a:rPr lang="en-US" altLang="zh-HK" dirty="0" smtClean="0">
                <a:solidFill>
                  <a:srgbClr val="FF0000"/>
                </a:solidFill>
              </a:rPr>
              <a:t>compartments</a:t>
            </a:r>
          </a:p>
          <a:p>
            <a:pPr lvl="1"/>
            <a:r>
              <a:rPr lang="en-US" altLang="zh-TW" dirty="0" err="1" smtClean="0"/>
              <a:t>hCG</a:t>
            </a:r>
            <a:r>
              <a:rPr lang="en-US" altLang="zh-TW" dirty="0" smtClean="0"/>
              <a:t> has been shown to increase VEGF expression in human granulosa cells, which in turn raises serum VEGF concentration. Other mediators, such as angiotensin II, insulin-like growth factor 1, and interleukin-6, have also been implicated in the disease process.</a:t>
            </a:r>
          </a:p>
          <a:p>
            <a:pPr lvl="1"/>
            <a:endParaRPr lang="zh-TW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7255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 smtClean="0"/>
              <a:t>Why is pelvic examination contraindicated in this patient ?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Caution </a:t>
            </a:r>
            <a:r>
              <a:rPr lang="en-US" altLang="zh-HK" dirty="0"/>
              <a:t>should be taken with pelvic examinations to minimize the risk of trauma to enlarged ovaries.</a:t>
            </a:r>
            <a:endParaRPr lang="zh-TW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73680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List 3 complications of the disease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HK" dirty="0" smtClean="0"/>
              <a:t>Ovarian </a:t>
            </a:r>
            <a:r>
              <a:rPr lang="en-US" altLang="zh-HK" dirty="0"/>
              <a:t>torsion</a:t>
            </a:r>
            <a:endParaRPr lang="zh-TW" altLang="zh-HK" dirty="0"/>
          </a:p>
          <a:p>
            <a:pPr lvl="1"/>
            <a:r>
              <a:rPr lang="en-US" altLang="zh-HK" dirty="0"/>
              <a:t>Renal failure, thromboembolism, pericardial effusion, and adult respiratory distress syndrome are potential life-threatening complications of OHSS</a:t>
            </a:r>
            <a:endParaRPr lang="zh-TW" altLang="zh-HK" dirty="0"/>
          </a:p>
          <a:p>
            <a:endParaRPr lang="zh-TW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0752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 smtClean="0"/>
              <a:t>Question 5 </a:t>
            </a:r>
            <a:br>
              <a:rPr lang="en-US" altLang="zh-HK" dirty="0" smtClean="0"/>
            </a:b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HK" dirty="0" smtClean="0"/>
              <a:t>50 </a:t>
            </a:r>
            <a:r>
              <a:rPr lang="en-US" altLang="zh-HK" dirty="0"/>
              <a:t>years old gentlemen presented to A&amp;E for sore throat and fever for 2 day. </a:t>
            </a:r>
            <a:endParaRPr lang="zh-TW" altLang="zh-HK" dirty="0"/>
          </a:p>
          <a:p>
            <a:r>
              <a:rPr lang="en-US" altLang="zh-HK" dirty="0"/>
              <a:t>He complained of odynophagia. Denied history of foreign body ingestion</a:t>
            </a:r>
            <a:endParaRPr lang="zh-TW" altLang="zh-HK" dirty="0"/>
          </a:p>
          <a:p>
            <a:endParaRPr lang="en-US" altLang="zh-HK" dirty="0" smtClean="0"/>
          </a:p>
          <a:p>
            <a:r>
              <a:rPr lang="en-US" altLang="zh-HK" dirty="0" smtClean="0"/>
              <a:t>P/E</a:t>
            </a:r>
            <a:endParaRPr lang="zh-TW" altLang="zh-HK" dirty="0"/>
          </a:p>
          <a:p>
            <a:r>
              <a:rPr lang="en-US" altLang="zh-HK" dirty="0"/>
              <a:t>Temp 38.2</a:t>
            </a:r>
            <a:endParaRPr lang="zh-TW" altLang="zh-HK" dirty="0"/>
          </a:p>
          <a:p>
            <a:r>
              <a:rPr lang="en-US" altLang="zh-HK" dirty="0"/>
              <a:t>Swelling over the neck and mandible </a:t>
            </a:r>
            <a:endParaRPr lang="zh-TW" altLang="zh-HK" dirty="0"/>
          </a:p>
          <a:p>
            <a:r>
              <a:rPr lang="en-US" altLang="zh-HK" dirty="0"/>
              <a:t>BP 165/67 P 122 SpO2 96% RA</a:t>
            </a:r>
            <a:endParaRPr lang="zh-TW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22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28800"/>
            <a:ext cx="330448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44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143" y="550416"/>
            <a:ext cx="28083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3545"/>
            <a:ext cx="28083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042" y="3407047"/>
            <a:ext cx="2881114" cy="288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60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HK" dirty="0"/>
              <a:t>Describe the X-ray </a:t>
            </a:r>
            <a:endParaRPr lang="en-US" altLang="zh-HK" dirty="0" smtClean="0"/>
          </a:p>
          <a:p>
            <a:pPr lvl="1"/>
            <a:r>
              <a:rPr lang="en-US" altLang="zh-HK" dirty="0" smtClean="0"/>
              <a:t>Soft </a:t>
            </a:r>
            <a:r>
              <a:rPr lang="en-US" altLang="zh-HK" dirty="0"/>
              <a:t>tissue swelling over the submandibular region , fullness over the vallecular, no FB / retropharyngeal soft tissue swelling </a:t>
            </a:r>
            <a:endParaRPr lang="zh-TW" altLang="zh-HK" dirty="0"/>
          </a:p>
          <a:p>
            <a:r>
              <a:rPr lang="en-US" altLang="zh-HK" dirty="0"/>
              <a:t> </a:t>
            </a:r>
            <a:r>
              <a:rPr lang="en-US" altLang="zh-HK" dirty="0" smtClean="0"/>
              <a:t>Describe the CT scan</a:t>
            </a:r>
            <a:endParaRPr lang="zh-TW" altLang="zh-HK" dirty="0"/>
          </a:p>
          <a:p>
            <a:pPr lvl="1"/>
            <a:r>
              <a:rPr lang="en-US" altLang="zh-HK" dirty="0"/>
              <a:t>large rim-enhancing abscess centered in the right tonsillar region. Extensive extension into right submandibular and sublingual spaces, crosses the midline to involve the left sublingual and submandibular spaces. </a:t>
            </a:r>
            <a:endParaRPr lang="en-US" altLang="zh-HK" dirty="0" smtClean="0"/>
          </a:p>
          <a:p>
            <a:pPr lvl="1"/>
            <a:r>
              <a:rPr lang="en-US" altLang="zh-HK" dirty="0" smtClean="0"/>
              <a:t>Bilateral </a:t>
            </a:r>
            <a:r>
              <a:rPr lang="en-US" altLang="zh-HK" dirty="0"/>
              <a:t>submandibular glands are swollen and likely involved by the abscess.</a:t>
            </a:r>
            <a:endParaRPr lang="zh-TW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24135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 smtClean="0"/>
              <a:t>What is your clinical diagnosis ? List 3 </a:t>
            </a:r>
            <a:r>
              <a:rPr lang="en-US" altLang="zh-HK" dirty="0" err="1" smtClean="0"/>
              <a:t>ddx</a:t>
            </a:r>
            <a:r>
              <a:rPr lang="en-US" altLang="zh-HK" dirty="0" smtClean="0"/>
              <a:t> 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altLang="zh-HK" dirty="0" smtClean="0"/>
              <a:t>Ludwig </a:t>
            </a:r>
            <a:r>
              <a:rPr lang="en-US" altLang="zh-HK" dirty="0"/>
              <a:t>angina </a:t>
            </a:r>
            <a:endParaRPr lang="zh-TW" altLang="zh-HK" dirty="0"/>
          </a:p>
          <a:p>
            <a:pPr lvl="0"/>
            <a:r>
              <a:rPr lang="en-US" altLang="zh-HK" dirty="0"/>
              <a:t>Tonsillitis +/- Quinsy</a:t>
            </a:r>
            <a:endParaRPr lang="zh-TW" altLang="zh-HK" dirty="0"/>
          </a:p>
          <a:p>
            <a:pPr lvl="0"/>
            <a:r>
              <a:rPr lang="en-US" altLang="zh-HK" dirty="0"/>
              <a:t>Retropharyngeal abscess </a:t>
            </a:r>
            <a:endParaRPr lang="zh-TW" altLang="zh-HK" dirty="0"/>
          </a:p>
          <a:p>
            <a:pPr lvl="0"/>
            <a:r>
              <a:rPr lang="en-US" altLang="zh-HK" dirty="0"/>
              <a:t>Epiglottitis </a:t>
            </a:r>
            <a:endParaRPr lang="zh-TW" altLang="zh-HK" dirty="0"/>
          </a:p>
          <a:p>
            <a:pPr lvl="0"/>
            <a:r>
              <a:rPr lang="en-US" altLang="zh-HK" dirty="0"/>
              <a:t>Foreign body aspiration</a:t>
            </a:r>
            <a:endParaRPr lang="zh-TW" altLang="zh-HK" dirty="0"/>
          </a:p>
          <a:p>
            <a:pPr lvl="0"/>
            <a:r>
              <a:rPr lang="en-US" altLang="zh-HK" dirty="0"/>
              <a:t>Cervical lymphadenitis</a:t>
            </a:r>
            <a:endParaRPr lang="zh-TW" altLang="zh-HK" dirty="0"/>
          </a:p>
          <a:p>
            <a:pPr lvl="0"/>
            <a:r>
              <a:rPr lang="en-US" altLang="zh-HK" dirty="0"/>
              <a:t>Thyroiditis </a:t>
            </a:r>
            <a:endParaRPr lang="zh-TW" altLang="zh-HK" dirty="0"/>
          </a:p>
          <a:p>
            <a:pPr lvl="0"/>
            <a:r>
              <a:rPr lang="en-US" altLang="zh-HK" dirty="0"/>
              <a:t>Dental infections or abscesses</a:t>
            </a:r>
            <a:endParaRPr lang="zh-TW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9877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Anatomical space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sublingual space superiorly and the submaxillary space inferiorly</a:t>
            </a:r>
            <a:endParaRPr lang="zh-HK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24944"/>
            <a:ext cx="4608512" cy="378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23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 smtClean="0"/>
              <a:t>Describe the X-ray. What is the diagnosis?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A </a:t>
            </a:r>
            <a:r>
              <a:rPr lang="en-US" altLang="zh-HK" dirty="0"/>
              <a:t>large radio-opaque lesion is seen projected over right renal shadow. Tiny opacities are projected over the inferior aspect of left renal shadow</a:t>
            </a:r>
            <a:endParaRPr lang="zh-TW" altLang="zh-HK" dirty="0"/>
          </a:p>
          <a:p>
            <a:r>
              <a:rPr lang="en-US" altLang="zh-HK" dirty="0">
                <a:solidFill>
                  <a:srgbClr val="FF0000"/>
                </a:solidFill>
              </a:rPr>
              <a:t>Staghorn calculi </a:t>
            </a:r>
            <a:r>
              <a:rPr lang="en-US" altLang="zh-HK" dirty="0"/>
              <a:t>are branched stones that occupy a large portion of the collecting system</a:t>
            </a:r>
            <a:endParaRPr lang="zh-TW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8886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3 anatomical space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err="1" smtClean="0"/>
              <a:t>Perimandibular</a:t>
            </a:r>
            <a:r>
              <a:rPr lang="en-US" altLang="zh-HK" dirty="0" smtClean="0"/>
              <a:t> spaces</a:t>
            </a:r>
          </a:p>
          <a:p>
            <a:pPr lvl="1"/>
            <a:r>
              <a:rPr lang="en-US" altLang="zh-HK" dirty="0" smtClean="0"/>
              <a:t>sublingual, submental and </a:t>
            </a:r>
            <a:r>
              <a:rPr lang="en-US" altLang="zh-HK" dirty="0"/>
              <a:t>s</a:t>
            </a:r>
            <a:r>
              <a:rPr lang="en-US" altLang="zh-HK" dirty="0" smtClean="0"/>
              <a:t>ubmandibular space</a:t>
            </a:r>
            <a:endParaRPr lang="zh-HK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12244"/>
            <a:ext cx="4986585" cy="347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16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 smtClean="0"/>
              <a:t>What is the most frequent source of infection ? List 2 more 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Over two-thirds of patients with Ludwig’s angina have a dental source of infection, usually involving the second or third mandibular molar teeth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Other sources of infection include contiguous spread from </a:t>
            </a:r>
            <a:r>
              <a:rPr lang="en-US" altLang="zh-HK" dirty="0" err="1" smtClean="0"/>
              <a:t>peritonsillar</a:t>
            </a:r>
            <a:r>
              <a:rPr lang="en-US" altLang="zh-HK" dirty="0" smtClean="0"/>
              <a:t> abscess or </a:t>
            </a:r>
            <a:r>
              <a:rPr lang="en-US" altLang="zh-HK" dirty="0" err="1" smtClean="0"/>
              <a:t>suppurative</a:t>
            </a:r>
            <a:r>
              <a:rPr lang="en-US" altLang="zh-HK" dirty="0" smtClean="0"/>
              <a:t> </a:t>
            </a:r>
            <a:r>
              <a:rPr lang="en-US" altLang="zh-HK" dirty="0" err="1" smtClean="0"/>
              <a:t>parotitis</a:t>
            </a:r>
            <a:endParaRPr lang="en-US" altLang="zh-HK" dirty="0" smtClean="0"/>
          </a:p>
          <a:p>
            <a:endParaRPr lang="en-US" altLang="zh-HK" dirty="0" smtClean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22540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Common organism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err="1" smtClean="0"/>
              <a:t>Polymicrobial</a:t>
            </a:r>
            <a:r>
              <a:rPr lang="en-US" altLang="zh-HK" dirty="0" smtClean="0"/>
              <a:t> infection occurs in over 50% of cases.</a:t>
            </a:r>
          </a:p>
          <a:p>
            <a:r>
              <a:rPr lang="en-US" altLang="zh-HK" dirty="0" smtClean="0"/>
              <a:t>The most commonly cultured organisms include Staphylococcus, Streptococcus, and </a:t>
            </a:r>
            <a:r>
              <a:rPr lang="en-US" altLang="zh-HK" dirty="0" err="1" smtClean="0"/>
              <a:t>Bacteroides</a:t>
            </a:r>
            <a:r>
              <a:rPr lang="en-US" altLang="zh-HK" dirty="0" smtClean="0"/>
              <a:t> species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4969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9102"/>
            <a:ext cx="4968552" cy="652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76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High risk group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diabetes mellitus, alcoholism, acute glomerulonephritis, systemic lupus erythematosus, aplastic anemia, neutropenia, and </a:t>
            </a:r>
            <a:r>
              <a:rPr lang="en-US" altLang="zh-HK" dirty="0" err="1" smtClean="0"/>
              <a:t>dermatomyositis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1944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X-ray </a:t>
            </a:r>
            <a:endParaRPr lang="zh-HK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523" y="1600200"/>
            <a:ext cx="347495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86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Complications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HK" dirty="0" smtClean="0"/>
              <a:t>Air compromise </a:t>
            </a:r>
          </a:p>
          <a:p>
            <a:r>
              <a:rPr lang="en-US" altLang="zh-HK" dirty="0" err="1" smtClean="0"/>
              <a:t>Mediastinitis</a:t>
            </a:r>
            <a:endParaRPr lang="en-US" altLang="zh-HK" dirty="0" smtClean="0"/>
          </a:p>
          <a:p>
            <a:r>
              <a:rPr lang="en-US" altLang="zh-HK" dirty="0" smtClean="0"/>
              <a:t>thrombosis of the internal jugular vein</a:t>
            </a:r>
          </a:p>
          <a:p>
            <a:r>
              <a:rPr lang="en-US" altLang="zh-HK" dirty="0" smtClean="0"/>
              <a:t>erosion into the carotid artery</a:t>
            </a:r>
          </a:p>
          <a:p>
            <a:r>
              <a:rPr lang="en-US" altLang="zh-HK" dirty="0" smtClean="0"/>
              <a:t>spontaneous abscess rupture leading to asphyxia, aspiration or pneumonia, </a:t>
            </a:r>
          </a:p>
          <a:p>
            <a:r>
              <a:rPr lang="en-US" altLang="zh-HK" dirty="0" smtClean="0"/>
              <a:t>septicemia, </a:t>
            </a:r>
          </a:p>
          <a:p>
            <a:r>
              <a:rPr lang="en-US" altLang="zh-HK" dirty="0" smtClean="0"/>
              <a:t>empyema </a:t>
            </a:r>
          </a:p>
          <a:p>
            <a:r>
              <a:rPr lang="en-US" altLang="zh-HK" dirty="0" smtClean="0"/>
              <a:t>Pericarditis</a:t>
            </a:r>
          </a:p>
          <a:p>
            <a:r>
              <a:rPr lang="en-US" altLang="zh-HK" dirty="0" smtClean="0"/>
              <a:t>Meningitis 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0953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dirty="0" err="1" smtClean="0"/>
              <a:t>Lemierre’s</a:t>
            </a:r>
            <a:r>
              <a:rPr lang="en-US" altLang="zh-HK" dirty="0" smtClean="0"/>
              <a:t> </a:t>
            </a:r>
            <a:r>
              <a:rPr lang="en-US" altLang="zh-HK" dirty="0"/>
              <a:t>syndrome is </a:t>
            </a:r>
            <a:r>
              <a:rPr lang="en-US" altLang="zh-HK" dirty="0" err="1"/>
              <a:t>characterised</a:t>
            </a:r>
            <a:r>
              <a:rPr lang="en-US" altLang="zh-HK" dirty="0"/>
              <a:t> by disseminated abscesses and thrombophlebitis of the internal jugular vein after infection of the oropharynx. </a:t>
            </a:r>
            <a:endParaRPr lang="en-US" altLang="zh-HK" dirty="0" smtClean="0"/>
          </a:p>
          <a:p>
            <a:r>
              <a:rPr lang="en-US" altLang="zh-HK" dirty="0" smtClean="0"/>
              <a:t>The </a:t>
            </a:r>
            <a:r>
              <a:rPr lang="en-US" altLang="zh-HK" dirty="0"/>
              <a:t>predominant pathogen is a gram-negative anaerobic bacillus, </a:t>
            </a:r>
            <a:r>
              <a:rPr lang="en-US" altLang="zh-HK" dirty="0" err="1"/>
              <a:t>Fusobacterium</a:t>
            </a:r>
            <a:r>
              <a:rPr lang="en-US" altLang="zh-HK" dirty="0"/>
              <a:t> </a:t>
            </a:r>
            <a:r>
              <a:rPr lang="en-US" altLang="zh-HK" dirty="0" err="1"/>
              <a:t>necrophorum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00243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Question 6 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dirty="0" smtClean="0"/>
              <a:t>61 years </a:t>
            </a:r>
            <a:r>
              <a:rPr lang="en-US" altLang="zh-HK" dirty="0"/>
              <a:t>old, chronic drinker, complained of sudden onset of chest pain, radiated to back. </a:t>
            </a:r>
            <a:endParaRPr lang="zh-TW" altLang="zh-HK" dirty="0"/>
          </a:p>
          <a:p>
            <a:r>
              <a:rPr lang="en-US" altLang="zh-HK" dirty="0"/>
              <a:t>The pain was </a:t>
            </a:r>
            <a:r>
              <a:rPr lang="en-US" altLang="zh-HK" dirty="0" smtClean="0"/>
              <a:t>associated </a:t>
            </a:r>
            <a:r>
              <a:rPr lang="en-US" altLang="zh-HK" dirty="0"/>
              <a:t>with sweating and vomiting. </a:t>
            </a:r>
            <a:endParaRPr lang="zh-TW" altLang="zh-HK" dirty="0"/>
          </a:p>
          <a:p>
            <a:r>
              <a:rPr lang="en-US" altLang="zh-HK" dirty="0"/>
              <a:t>BP L 90/65 R 89/62 P 120 SpO2 96% 2L </a:t>
            </a:r>
            <a:endParaRPr lang="zh-TW" altLang="zh-HK" dirty="0"/>
          </a:p>
          <a:p>
            <a:r>
              <a:rPr lang="en-US" altLang="zh-HK" dirty="0"/>
              <a:t>ECG showed sinus tachycardia</a:t>
            </a:r>
            <a:endParaRPr lang="zh-TW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67549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570079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80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 smtClean="0"/>
              <a:t>What are the commonest components of the stone?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altLang="zh-HK" dirty="0" smtClean="0"/>
              <a:t>approximately </a:t>
            </a:r>
            <a:r>
              <a:rPr lang="en-US" altLang="zh-HK" dirty="0"/>
              <a:t>75% are composed of a </a:t>
            </a:r>
            <a:r>
              <a:rPr lang="en-US" altLang="zh-HK" dirty="0" err="1"/>
              <a:t>struvite</a:t>
            </a:r>
            <a:r>
              <a:rPr lang="en-US" altLang="zh-HK" dirty="0"/>
              <a:t>-carbonate-apatite matrix. </a:t>
            </a:r>
            <a:endParaRPr lang="en-US" altLang="zh-HK" dirty="0" smtClean="0"/>
          </a:p>
          <a:p>
            <a:pPr marL="457200" lvl="1" indent="0">
              <a:buNone/>
            </a:pPr>
            <a:r>
              <a:rPr lang="en-US" altLang="zh-HK" dirty="0" err="1" smtClean="0"/>
              <a:t>Struvite</a:t>
            </a:r>
            <a:r>
              <a:rPr lang="en-US" altLang="zh-HK" dirty="0" smtClean="0"/>
              <a:t> </a:t>
            </a:r>
            <a:r>
              <a:rPr lang="en-US" altLang="zh-HK" dirty="0"/>
              <a:t>is magnesium ammonium phosphate</a:t>
            </a:r>
            <a:endParaRPr lang="zh-TW" altLang="zh-HK" dirty="0"/>
          </a:p>
          <a:p>
            <a:pPr marL="0" indent="0">
              <a:buNone/>
            </a:pPr>
            <a:endParaRPr lang="zh-TW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00256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HK" dirty="0"/>
              <a:t>Describe the CXR:</a:t>
            </a:r>
            <a:endParaRPr lang="zh-TW" altLang="zh-HK" dirty="0"/>
          </a:p>
          <a:p>
            <a:r>
              <a:rPr lang="en-US" altLang="zh-HK" dirty="0"/>
              <a:t>Surgical emphysema, increase haziness over the Left lower zone </a:t>
            </a:r>
            <a:endParaRPr lang="zh-TW" altLang="zh-HK" dirty="0"/>
          </a:p>
          <a:p>
            <a:endParaRPr lang="zh-TW" altLang="zh-HK" dirty="0"/>
          </a:p>
          <a:p>
            <a:r>
              <a:rPr lang="en-US" altLang="zh-HK" dirty="0"/>
              <a:t>What is your diagnosis? What is the name of classical triad?</a:t>
            </a:r>
            <a:endParaRPr lang="zh-TW" altLang="zh-HK" dirty="0"/>
          </a:p>
          <a:p>
            <a:pPr lvl="1"/>
            <a:r>
              <a:rPr lang="en-US" altLang="zh-HK" dirty="0" err="1"/>
              <a:t>Boerhaave</a:t>
            </a:r>
            <a:r>
              <a:rPr lang="en-US" altLang="zh-HK" dirty="0"/>
              <a:t> syndrome</a:t>
            </a:r>
            <a:endParaRPr lang="zh-TW" altLang="zh-HK" dirty="0"/>
          </a:p>
          <a:p>
            <a:pPr lvl="1"/>
            <a:r>
              <a:rPr lang="en-US" altLang="zh-HK" dirty="0" err="1"/>
              <a:t>Mackler</a:t>
            </a:r>
            <a:r>
              <a:rPr lang="en-US" altLang="zh-HK" dirty="0"/>
              <a:t> triad: vomiting, lower thoracic pain, subcutaneous emphysema</a:t>
            </a:r>
            <a:endParaRPr lang="zh-TW" altLang="zh-HK" dirty="0"/>
          </a:p>
          <a:p>
            <a:endParaRPr lang="zh-TW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1340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8845"/>
            <a:ext cx="5286148" cy="528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2196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Describe the CT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Bilateral </a:t>
            </a:r>
            <a:r>
              <a:rPr lang="en-US" altLang="zh-HK" dirty="0"/>
              <a:t>pleural effusion, atelectasis over the left lung </a:t>
            </a:r>
            <a:endParaRPr lang="zh-TW" altLang="zh-HK" dirty="0"/>
          </a:p>
          <a:p>
            <a:r>
              <a:rPr lang="en-US" altLang="zh-HK" dirty="0"/>
              <a:t>Left pneumothorax </a:t>
            </a:r>
            <a:endParaRPr lang="zh-TW" altLang="zh-HK" dirty="0"/>
          </a:p>
          <a:p>
            <a:r>
              <a:rPr lang="en-US" altLang="zh-HK" dirty="0" err="1"/>
              <a:t>Pneumomediastinum</a:t>
            </a:r>
            <a:endParaRPr lang="zh-TW" altLang="zh-HK" dirty="0"/>
          </a:p>
          <a:p>
            <a:endParaRPr lang="zh-TW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683834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What is the A&amp;E management?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aggressive resuscitation</a:t>
            </a:r>
          </a:p>
          <a:p>
            <a:r>
              <a:rPr lang="en-US" altLang="zh-HK" dirty="0" smtClean="0"/>
              <a:t>Consider insertion of chest drain</a:t>
            </a:r>
          </a:p>
          <a:p>
            <a:r>
              <a:rPr lang="en-US" altLang="zh-HK" dirty="0" smtClean="0"/>
              <a:t>Consult surgery for early surgical intervention</a:t>
            </a:r>
          </a:p>
          <a:p>
            <a:r>
              <a:rPr lang="en-US" altLang="zh-HK" dirty="0" smtClean="0"/>
              <a:t>Consult ICU for </a:t>
            </a:r>
            <a:r>
              <a:rPr lang="en-US" altLang="zh-HK" dirty="0" err="1" smtClean="0"/>
              <a:t>haemodynamical</a:t>
            </a:r>
            <a:r>
              <a:rPr lang="en-US" altLang="zh-HK" dirty="0" smtClean="0"/>
              <a:t> support </a:t>
            </a:r>
          </a:p>
          <a:p>
            <a:r>
              <a:rPr lang="en-US" altLang="zh-HK" dirty="0" smtClean="0"/>
              <a:t>IV broad-spectrum antibiotics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242694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 smtClean="0"/>
              <a:t>Name the associated common organism for the formation of stone 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recurrent urinary tract infection with </a:t>
            </a:r>
            <a:r>
              <a:rPr lang="en-US" altLang="zh-HK" dirty="0" smtClean="0">
                <a:solidFill>
                  <a:srgbClr val="FF0000"/>
                </a:solidFill>
              </a:rPr>
              <a:t>urease producing bacteria</a:t>
            </a:r>
            <a:r>
              <a:rPr lang="en-US" altLang="zh-HK" dirty="0" smtClean="0"/>
              <a:t> (e.g. Proteus, </a:t>
            </a:r>
            <a:r>
              <a:rPr lang="en-US" altLang="zh-HK" dirty="0" err="1" smtClean="0"/>
              <a:t>Klebsiella</a:t>
            </a:r>
            <a:r>
              <a:rPr lang="en-US" altLang="zh-HK" dirty="0" smtClean="0"/>
              <a:t>, Pseudomonas and </a:t>
            </a:r>
            <a:r>
              <a:rPr lang="en-US" altLang="zh-HK" dirty="0" err="1" smtClean="0"/>
              <a:t>Enterobacter</a:t>
            </a:r>
            <a:r>
              <a:rPr lang="en-US" altLang="zh-HK" dirty="0" smtClean="0"/>
              <a:t>). </a:t>
            </a:r>
          </a:p>
          <a:p>
            <a:r>
              <a:rPr lang="en-US" altLang="zh-HK" dirty="0" smtClean="0"/>
              <a:t>Urease hydrolyses urea to ammonium and increase in the urinary pH, promote crystallization of magnesium ammonium phosphate (</a:t>
            </a:r>
            <a:r>
              <a:rPr lang="en-US" altLang="zh-HK" dirty="0" err="1" smtClean="0"/>
              <a:t>struvite</a:t>
            </a:r>
            <a:r>
              <a:rPr lang="en-US" altLang="zh-HK" dirty="0" smtClean="0"/>
              <a:t>), leading to formation of large, branched stones.</a:t>
            </a:r>
          </a:p>
          <a:p>
            <a:endParaRPr lang="en-US" altLang="zh-HK" dirty="0" smtClean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9898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 smtClean="0"/>
              <a:t>What is the best definitive treatment?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Depends </a:t>
            </a:r>
            <a:r>
              <a:rPr lang="en-US" altLang="zh-HK" dirty="0"/>
              <a:t>on the patient/disease factors, </a:t>
            </a:r>
            <a:endParaRPr lang="zh-TW" altLang="zh-HK" dirty="0"/>
          </a:p>
          <a:p>
            <a:r>
              <a:rPr lang="en-US" altLang="zh-HK" dirty="0"/>
              <a:t>In term of stone free rate, complications, recurrence </a:t>
            </a:r>
            <a:endParaRPr lang="zh-TW" altLang="zh-HK" dirty="0"/>
          </a:p>
          <a:p>
            <a:endParaRPr lang="zh-TW" altLang="zh-HK" dirty="0"/>
          </a:p>
          <a:p>
            <a:r>
              <a:rPr lang="en-US" altLang="zh-HK" dirty="0"/>
              <a:t>Percutaneous </a:t>
            </a:r>
            <a:r>
              <a:rPr lang="en-US" altLang="zh-HK" dirty="0" err="1"/>
              <a:t>Nephrolithotomy</a:t>
            </a:r>
            <a:r>
              <a:rPr lang="en-US" altLang="zh-HK" dirty="0"/>
              <a:t> (78%)</a:t>
            </a:r>
            <a:endParaRPr lang="zh-TW" altLang="zh-HK" dirty="0"/>
          </a:p>
          <a:p>
            <a:r>
              <a:rPr lang="en-US" altLang="zh-HK" dirty="0"/>
              <a:t>Shock-wave Lithotripsy (54%)</a:t>
            </a:r>
            <a:endParaRPr lang="zh-TW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79035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 smtClean="0"/>
              <a:t>What is the long term complication if the stone is left untreated?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err="1" smtClean="0"/>
              <a:t>Xanthogranulomatous</a:t>
            </a:r>
            <a:r>
              <a:rPr lang="en-US" altLang="zh-HK" dirty="0" smtClean="0"/>
              <a:t> </a:t>
            </a:r>
            <a:r>
              <a:rPr lang="en-US" altLang="zh-HK" dirty="0"/>
              <a:t>pyelonephritis</a:t>
            </a:r>
            <a:endParaRPr lang="zh-TW" altLang="zh-HK" dirty="0"/>
          </a:p>
          <a:p>
            <a:r>
              <a:rPr lang="en-US" altLang="zh-HK" dirty="0"/>
              <a:t>a chronic granulomatous process believed to be the result of </a:t>
            </a:r>
            <a:r>
              <a:rPr lang="en-US" altLang="zh-HK" dirty="0" err="1"/>
              <a:t>subacute</a:t>
            </a:r>
            <a:r>
              <a:rPr lang="en-US" altLang="zh-HK" dirty="0"/>
              <a:t>/chronic infection inciting a chronic but incomplete immune reaction. The kidney is eventually replaced by a mass of reactive tissue</a:t>
            </a:r>
            <a:endParaRPr lang="zh-TW" altLang="zh-HK" dirty="0"/>
          </a:p>
          <a:p>
            <a:endParaRPr lang="zh-HK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38414"/>
            <a:ext cx="2571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96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Question 2 </a:t>
            </a:r>
            <a:endParaRPr lang="zh-HK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230" y="1979354"/>
            <a:ext cx="5023539" cy="376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42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1389</Words>
  <Application>Microsoft Office PowerPoint</Application>
  <PresentationFormat>如螢幕大小 (4:3)</PresentationFormat>
  <Paragraphs>194</Paragraphs>
  <Slides>53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53</vt:i4>
      </vt:variant>
    </vt:vector>
  </HeadingPairs>
  <TitlesOfParts>
    <vt:vector size="54" baseType="lpstr">
      <vt:lpstr>Office 佈景主題</vt:lpstr>
      <vt:lpstr>OSCE Answer</vt:lpstr>
      <vt:lpstr>Question 1</vt:lpstr>
      <vt:lpstr>Question 1</vt:lpstr>
      <vt:lpstr>Describe the X-ray. What is the diagnosis?</vt:lpstr>
      <vt:lpstr>What are the commonest components of the stone?</vt:lpstr>
      <vt:lpstr>Name the associated common organism for the formation of stone </vt:lpstr>
      <vt:lpstr>What is the best definitive treatment?</vt:lpstr>
      <vt:lpstr>What is the long term complication if the stone is left untreated?</vt:lpstr>
      <vt:lpstr>Question 2 </vt:lpstr>
      <vt:lpstr>Question 2</vt:lpstr>
      <vt:lpstr>PowerPoint 簡報</vt:lpstr>
      <vt:lpstr>What is the mechanism of the injury?</vt:lpstr>
      <vt:lpstr>PowerPoint 簡報</vt:lpstr>
      <vt:lpstr>What are the life threatening complications? </vt:lpstr>
      <vt:lpstr>What are the treatment options?  </vt:lpstr>
      <vt:lpstr>Question 3</vt:lpstr>
      <vt:lpstr>PowerPoint 簡報</vt:lpstr>
      <vt:lpstr>Describe the snake.  What is the common name of this snake?</vt:lpstr>
      <vt:lpstr>What kind of toxicity would you anticipate?</vt:lpstr>
      <vt:lpstr>List 2 initial symptoms / physical signs that you will look for, in order to watch out for deterioration?</vt:lpstr>
      <vt:lpstr>What antivenom will you consider? Will you consider give anti-venom if the patient does not have any symptom? Why ? </vt:lpstr>
      <vt:lpstr>PowerPoint 簡報</vt:lpstr>
      <vt:lpstr>List 1 important complication in giving the treatment you suggested? Suggest 2 pretreatments to reduce the risk of such complication</vt:lpstr>
      <vt:lpstr>PowerPoint 簡報</vt:lpstr>
      <vt:lpstr>Question 4</vt:lpstr>
      <vt:lpstr>PowerPoint 簡報</vt:lpstr>
      <vt:lpstr>PowerPoint 簡報</vt:lpstr>
      <vt:lpstr>Describe the ultrasound findings</vt:lpstr>
      <vt:lpstr>From Radiopaedia.org</vt:lpstr>
      <vt:lpstr>PowerPoint 簡報</vt:lpstr>
      <vt:lpstr>PowerPoint 簡報</vt:lpstr>
      <vt:lpstr>Why is pelvic examination contraindicated in this patient ?</vt:lpstr>
      <vt:lpstr>List 3 complications of the disease</vt:lpstr>
      <vt:lpstr>Question 5  </vt:lpstr>
      <vt:lpstr>PowerPoint 簡報</vt:lpstr>
      <vt:lpstr>PowerPoint 簡報</vt:lpstr>
      <vt:lpstr>PowerPoint 簡報</vt:lpstr>
      <vt:lpstr>What is your clinical diagnosis ? List 3 ddx </vt:lpstr>
      <vt:lpstr>Anatomical space</vt:lpstr>
      <vt:lpstr>3 anatomical space</vt:lpstr>
      <vt:lpstr>What is the most frequent source of infection ? List 2 more </vt:lpstr>
      <vt:lpstr>Common organism</vt:lpstr>
      <vt:lpstr>PowerPoint 簡報</vt:lpstr>
      <vt:lpstr>High risk group</vt:lpstr>
      <vt:lpstr>X-ray </vt:lpstr>
      <vt:lpstr>Complications</vt:lpstr>
      <vt:lpstr>PowerPoint 簡報</vt:lpstr>
      <vt:lpstr>Question 6 </vt:lpstr>
      <vt:lpstr>PowerPoint 簡報</vt:lpstr>
      <vt:lpstr>PowerPoint 簡報</vt:lpstr>
      <vt:lpstr>PowerPoint 簡報</vt:lpstr>
      <vt:lpstr>Describe the CT</vt:lpstr>
      <vt:lpstr>What is the A&amp;E management?</vt:lpstr>
    </vt:vector>
  </TitlesOfParts>
  <Company>Hospital Authority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OSCE Answer</dc:title>
  <dc:creator>Hospital Authority</dc:creator>
  <cp:lastModifiedBy>Hospital Authority</cp:lastModifiedBy>
  <cp:revision>6</cp:revision>
  <dcterms:created xsi:type="dcterms:W3CDTF">2016-10-20T07:17:03Z</dcterms:created>
  <dcterms:modified xsi:type="dcterms:W3CDTF">2016-11-03T02:21:56Z</dcterms:modified>
</cp:coreProperties>
</file>